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37"/>
  </p:notesMasterIdLst>
  <p:sldIdLst>
    <p:sldId id="256" r:id="rId2"/>
    <p:sldId id="257" r:id="rId3"/>
    <p:sldId id="272" r:id="rId4"/>
    <p:sldId id="268" r:id="rId5"/>
    <p:sldId id="258" r:id="rId6"/>
    <p:sldId id="270" r:id="rId7"/>
    <p:sldId id="259" r:id="rId8"/>
    <p:sldId id="261" r:id="rId9"/>
    <p:sldId id="273" r:id="rId10"/>
    <p:sldId id="309" r:id="rId11"/>
    <p:sldId id="281" r:id="rId12"/>
    <p:sldId id="310" r:id="rId13"/>
    <p:sldId id="311" r:id="rId14"/>
    <p:sldId id="283" r:id="rId15"/>
    <p:sldId id="275" r:id="rId16"/>
    <p:sldId id="299" r:id="rId17"/>
    <p:sldId id="262" r:id="rId18"/>
    <p:sldId id="284" r:id="rId19"/>
    <p:sldId id="264" r:id="rId20"/>
    <p:sldId id="276" r:id="rId21"/>
    <p:sldId id="278" r:id="rId22"/>
    <p:sldId id="263" r:id="rId23"/>
    <p:sldId id="300" r:id="rId24"/>
    <p:sldId id="301" r:id="rId25"/>
    <p:sldId id="305" r:id="rId26"/>
    <p:sldId id="279" r:id="rId27"/>
    <p:sldId id="306" r:id="rId28"/>
    <p:sldId id="302" r:id="rId29"/>
    <p:sldId id="298" r:id="rId30"/>
    <p:sldId id="287" r:id="rId31"/>
    <p:sldId id="290" r:id="rId32"/>
    <p:sldId id="308" r:id="rId33"/>
    <p:sldId id="291" r:id="rId34"/>
    <p:sldId id="292" r:id="rId35"/>
    <p:sldId id="30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15" autoAdjust="0"/>
    <p:restoredTop sz="94660"/>
  </p:normalViewPr>
  <p:slideViewPr>
    <p:cSldViewPr snapToGrid="0">
      <p:cViewPr>
        <p:scale>
          <a:sx n="64" d="100"/>
          <a:sy n="64" d="100"/>
        </p:scale>
        <p:origin x="300" y="1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86B6F-6E75-4397-BA34-25D2A48381B6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FBCE5-DE91-45D9-9C86-E58D5EE0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72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A8A0B1-089E-1643-9341-5E7B85FB7D87}" type="slidenum">
              <a:rPr lang="en-US"/>
              <a:pPr/>
              <a:t>14</a:t>
            </a:fld>
            <a:endParaRPr lang="en-US"/>
          </a:p>
        </p:txBody>
      </p:sp>
      <p:sp>
        <p:nvSpPr>
          <p:cNvPr id="368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68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03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0B43-B850-46E8-8314-8AB4B4495B76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A73CF-4CEF-4FBD-82ED-F3FA2BBD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81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0B43-B850-46E8-8314-8AB4B4495B76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A73CF-4CEF-4FBD-82ED-F3FA2BBD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8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0B43-B850-46E8-8314-8AB4B4495B76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A73CF-4CEF-4FBD-82ED-F3FA2BBD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96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0B43-B850-46E8-8314-8AB4B4495B76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A73CF-4CEF-4FBD-82ED-F3FA2BBD587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7309"/>
            <a:ext cx="8839200" cy="126971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13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0B43-B850-46E8-8314-8AB4B4495B76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A73CF-4CEF-4FBD-82ED-F3FA2BBD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41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0B43-B850-46E8-8314-8AB4B4495B76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A73CF-4CEF-4FBD-82ED-F3FA2BBD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71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0B43-B850-46E8-8314-8AB4B4495B76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A73CF-4CEF-4FBD-82ED-F3FA2BBD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4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0B43-B850-46E8-8314-8AB4B4495B76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A73CF-4CEF-4FBD-82ED-F3FA2BBD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17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0B43-B850-46E8-8314-8AB4B4495B76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A73CF-4CEF-4FBD-82ED-F3FA2BBD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61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0B43-B850-46E8-8314-8AB4B4495B76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A73CF-4CEF-4FBD-82ED-F3FA2BBD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3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0B43-B850-46E8-8314-8AB4B4495B76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A73CF-4CEF-4FBD-82ED-F3FA2BBD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8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A0B43-B850-46E8-8314-8AB4B4495B76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A73CF-4CEF-4FBD-82ED-F3FA2BBD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70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encodeproject.org/rna-seq/long-rna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BIOM200</a:t>
            </a:r>
            <a:br>
              <a:rPr lang="en-US" dirty="0" smtClean="0"/>
            </a:br>
            <a:r>
              <a:rPr lang="en-US" dirty="0" smtClean="0"/>
              <a:t>Bioinformatics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Eric Van Nostrand</a:t>
            </a:r>
          </a:p>
          <a:p>
            <a:pPr>
              <a:lnSpc>
                <a:spcPct val="120000"/>
              </a:lnSpc>
            </a:pPr>
            <a:r>
              <a:rPr lang="en-US" dirty="0"/>
              <a:t>Merck Fellow of the Damon Runyon </a:t>
            </a:r>
            <a:br>
              <a:rPr lang="en-US" dirty="0"/>
            </a:br>
            <a:r>
              <a:rPr lang="en-US" dirty="0"/>
              <a:t>Cancer Research Foundation</a:t>
            </a:r>
          </a:p>
          <a:p>
            <a:r>
              <a:rPr lang="en-US" dirty="0"/>
              <a:t>Yeo Lab, UCSD</a:t>
            </a:r>
          </a:p>
          <a:p>
            <a:r>
              <a:rPr lang="en-US" dirty="0" smtClean="0"/>
              <a:t>10/03/2017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88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8144" y="157309"/>
            <a:ext cx="8395855" cy="1283564"/>
          </a:xfrm>
        </p:spPr>
        <p:txBody>
          <a:bodyPr/>
          <a:lstStyle/>
          <a:p>
            <a:r>
              <a:rPr lang="en-US" dirty="0" smtClean="0"/>
              <a:t>RNA quality can dramatically effect</a:t>
            </a:r>
            <a:br>
              <a:rPr lang="en-US" dirty="0" smtClean="0"/>
            </a:br>
            <a:r>
              <a:rPr lang="en-US" dirty="0" smtClean="0"/>
              <a:t>RNA-seq coverage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44"/>
          <a:stretch/>
        </p:blipFill>
        <p:spPr>
          <a:xfrm>
            <a:off x="267779" y="2524408"/>
            <a:ext cx="4072905" cy="20643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787" y="1874775"/>
            <a:ext cx="4824581" cy="406739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608736" y="5788276"/>
            <a:ext cx="2214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Sigurgeirsson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et al.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2014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7779" y="4588735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Krishnaswami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et al.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40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00250" y="6532418"/>
            <a:ext cx="2710295" cy="47423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Kharchenko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2008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318655"/>
            <a:ext cx="8839200" cy="854072"/>
          </a:xfrm>
        </p:spPr>
        <p:txBody>
          <a:bodyPr/>
          <a:lstStyle/>
          <a:p>
            <a:r>
              <a:rPr lang="en-US" dirty="0" smtClean="0"/>
              <a:t>Binding site-identifying assays (ChIP, CLIP)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304799" y="4433455"/>
            <a:ext cx="8201891" cy="1981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Goal: identify (short) regions of significantly enriched signal</a:t>
            </a:r>
          </a:p>
          <a:p>
            <a:r>
              <a:rPr lang="en-US" dirty="0" smtClean="0"/>
              <a:t>ChIP: TF binds double-stranded DNA, which can aid in identifying true </a:t>
            </a:r>
            <a:r>
              <a:rPr lang="en-US" dirty="0" smtClean="0"/>
              <a:t>peaks (look for stereotypical spacing)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2" y="1390937"/>
            <a:ext cx="8777803" cy="272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9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239" y="132383"/>
            <a:ext cx="8933761" cy="1033108"/>
          </a:xfrm>
        </p:spPr>
        <p:txBody>
          <a:bodyPr>
            <a:noAutofit/>
          </a:bodyPr>
          <a:lstStyle/>
          <a:p>
            <a:r>
              <a:rPr lang="en-US" sz="3200" dirty="0" smtClean="0"/>
              <a:t>Each step of RNA processing is highly regulated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16" y="1331771"/>
            <a:ext cx="4804431" cy="4624322"/>
          </a:xfrm>
        </p:spPr>
      </p:pic>
      <p:sp>
        <p:nvSpPr>
          <p:cNvPr id="3" name="Rectangle 2"/>
          <p:cNvSpPr/>
          <p:nvPr/>
        </p:nvSpPr>
        <p:spPr>
          <a:xfrm>
            <a:off x="0" y="6488668"/>
            <a:ext cx="1827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Stephanie </a:t>
            </a:r>
            <a:r>
              <a:rPr lang="en-US" dirty="0" err="1" smtClean="0"/>
              <a:t>Huelga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05222" y="1431778"/>
            <a:ext cx="32068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RNA binding proteins (RBPs) recognize specific and general RNA motifs to regulate RNA processing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Estimated &gt;1000 RBPs in human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RNA processing plays critical roles in development and human physiology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Mutation or alteration of RNA binding proteins plays critical roles in </a:t>
            </a:r>
            <a:r>
              <a:rPr lang="en-US" dirty="0" smtClean="0"/>
              <a:t>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71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2248" y="168165"/>
            <a:ext cx="8891752" cy="10810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 anchorCtr="0">
            <a:noAutofit/>
          </a:bodyPr>
          <a:lstStyle/>
          <a:p>
            <a:r>
              <a:rPr lang="en-US" sz="2800" dirty="0" smtClean="0">
                <a:latin typeface="+mj-lt"/>
              </a:rPr>
              <a:t>Identification of RNA binding protein targets by enhanced </a:t>
            </a:r>
            <a:r>
              <a:rPr lang="en-US" sz="2800" dirty="0" err="1" smtClean="0">
                <a:latin typeface="+mj-lt"/>
              </a:rPr>
              <a:t>CrossLinking</a:t>
            </a:r>
            <a:r>
              <a:rPr lang="en-US" sz="2800" dirty="0" smtClean="0">
                <a:latin typeface="+mj-lt"/>
              </a:rPr>
              <a:t> and ImmunoPrecipitation (eCLIP-seq)</a:t>
            </a:r>
            <a:endParaRPr lang="en-US" sz="28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9" y="1823786"/>
            <a:ext cx="5636464" cy="40909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33" t="-4605" r="-2974" b="-6165"/>
          <a:stretch/>
        </p:blipFill>
        <p:spPr>
          <a:xfrm>
            <a:off x="4234725" y="3858355"/>
            <a:ext cx="4452905" cy="273758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209" y="1249212"/>
            <a:ext cx="1623749" cy="1776933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821696" y="2461891"/>
            <a:ext cx="1085730" cy="156519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21696" y="1845062"/>
            <a:ext cx="1085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High-throughput sequencing</a:t>
            </a:r>
            <a:endParaRPr lang="en-US" sz="1200" dirty="0"/>
          </a:p>
        </p:txBody>
      </p:sp>
      <p:sp>
        <p:nvSpPr>
          <p:cNvPr id="13" name="Right Arrow 12"/>
          <p:cNvSpPr/>
          <p:nvPr/>
        </p:nvSpPr>
        <p:spPr>
          <a:xfrm rot="5400000">
            <a:off x="6786013" y="3345785"/>
            <a:ext cx="555903" cy="1598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152125" y="3165094"/>
            <a:ext cx="1535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Data processing &amp; peak calling</a:t>
            </a: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33868" y="6510151"/>
            <a:ext cx="463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Van Nostrand, </a:t>
            </a:r>
            <a:r>
              <a:rPr lang="en-US" sz="1400" i="1" dirty="0" smtClean="0"/>
              <a:t>et al</a:t>
            </a:r>
            <a:r>
              <a:rPr lang="en-US" sz="1400" dirty="0" smtClean="0"/>
              <a:t>. Nature Methods (2016)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057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3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898387" y="114782"/>
            <a:ext cx="8245613" cy="843123"/>
          </a:xfrm>
          <a:ln/>
        </p:spPr>
        <p:txBody>
          <a:bodyPr tIns="35268">
            <a:norm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3600" dirty="0" smtClean="0"/>
              <a:t>CLIP-seq peak identification</a:t>
            </a:r>
            <a:endParaRPr lang="en-US" sz="3600" dirty="0">
              <a:cs typeface="DejaVu Sans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86587" y="2274964"/>
            <a:ext cx="7113299" cy="4425058"/>
            <a:chOff x="73470" y="1166707"/>
            <a:chExt cx="8952850" cy="5569410"/>
          </a:xfrm>
        </p:grpSpPr>
        <p:sp>
          <p:nvSpPr>
            <p:cNvPr id="11267" name="Text Box 3"/>
            <p:cNvSpPr txBox="1">
              <a:spLocks noChangeArrowheads="1"/>
            </p:cNvSpPr>
            <p:nvPr/>
          </p:nvSpPr>
          <p:spPr bwMode="auto">
            <a:xfrm>
              <a:off x="6368590" y="2373866"/>
              <a:ext cx="2657730" cy="1244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1639" tIns="40820" rIns="81639" bIns="4082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410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roid Sans Fallback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410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roid Sans Fallback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410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roid Sans Fallback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410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roid Sans Fallback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410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roid Sans Fallback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410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roid Sans Fallback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410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roid Sans Fallback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410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roid Sans Fallback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4107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roid Sans Fallback" charset="0"/>
                </a:defRPr>
              </a:lvl9pPr>
            </a:lstStyle>
            <a:p>
              <a:pPr>
                <a:spcAft>
                  <a:spcPts val="1293"/>
                </a:spcAft>
              </a:pP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FDR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calculation:</a:t>
              </a:r>
            </a:p>
            <a:p>
              <a:pPr marL="285750" indent="-285750">
                <a:spcAft>
                  <a:spcPts val="1293"/>
                </a:spcAft>
                <a:buFont typeface="Arial" panose="020B0604020202020204" pitchFamily="34" charset="0"/>
                <a:buChar char="•"/>
              </a:pP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For each region identify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cutoff </a:t>
              </a: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where 5% of loci are above cutoff 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68" name="Text Box 4"/>
            <p:cNvSpPr txBox="1">
              <a:spLocks noChangeArrowheads="1"/>
            </p:cNvSpPr>
            <p:nvPr/>
          </p:nvSpPr>
          <p:spPr bwMode="auto">
            <a:xfrm>
              <a:off x="3982114" y="3828640"/>
              <a:ext cx="4957911" cy="14880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1639" tIns="40820" rIns="81639" bIns="4082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roid Sans Fallback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roid Sans Fallback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roid Sans Fallback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roid Sans Fallback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roid Sans Fallback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roid Sans Fallback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roid Sans Fallback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roid Sans Fallback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roid Sans Fallback" charset="0"/>
                </a:defRPr>
              </a:lvl9pPr>
            </a:lstStyle>
            <a:p>
              <a:pPr>
                <a:spcAft>
                  <a:spcPts val="1293"/>
                </a:spcAft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Peak Identification:</a:t>
              </a:r>
            </a:p>
            <a:p>
              <a:pPr marL="285750" indent="-285750">
                <a:spcAft>
                  <a:spcPts val="1293"/>
                </a:spcAft>
                <a:buFont typeface="Arial" panose="020B0604020202020204" pitchFamily="34" charset="0"/>
                <a:buChar char="•"/>
              </a:pP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Fit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smoothing splines to data</a:t>
              </a:r>
            </a:p>
            <a:p>
              <a:pPr marL="285750" indent="-285750">
                <a:spcAft>
                  <a:spcPts val="1293"/>
                </a:spcAft>
                <a:buFont typeface="Arial" panose="020B0604020202020204" pitchFamily="34" charset="0"/>
                <a:buChar char="•"/>
              </a:pP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Identify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peak center as local maxima above FDR </a:t>
              </a: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cutoff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556633" y="2156008"/>
              <a:ext cx="1200258" cy="2924298"/>
              <a:chOff x="7870228" y="1407935"/>
              <a:chExt cx="1386721" cy="3378596"/>
            </a:xfrm>
          </p:grpSpPr>
          <p:pic>
            <p:nvPicPr>
              <p:cNvPr id="11269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70228" y="3274372"/>
                <a:ext cx="1313280" cy="15121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1270" name="Freeform 6"/>
              <p:cNvSpPr>
                <a:spLocks noChangeArrowheads="1"/>
              </p:cNvSpPr>
              <p:nvPr/>
            </p:nvSpPr>
            <p:spPr bwMode="auto">
              <a:xfrm>
                <a:off x="7870229" y="4440894"/>
                <a:ext cx="1386720" cy="1441"/>
              </a:xfrm>
              <a:custGeom>
                <a:avLst/>
                <a:gdLst>
                  <a:gd name="T0" fmla="*/ 0 w 4248"/>
                  <a:gd name="T1" fmla="*/ 0 h 5"/>
                  <a:gd name="T2" fmla="*/ 4247 w 4248"/>
                  <a:gd name="T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248" h="5">
                    <a:moveTo>
                      <a:pt x="0" y="0"/>
                    </a:moveTo>
                    <a:lnTo>
                      <a:pt x="4247" y="4"/>
                    </a:ln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82945" tIns="41473" rIns="82945" bIns="41473" anchor="ctr"/>
              <a:lstStyle/>
              <a:p>
                <a:endParaRPr lang="en-US" sz="1600"/>
              </a:p>
            </p:txBody>
          </p:sp>
          <p:sp>
            <p:nvSpPr>
              <p:cNvPr id="11271" name="Freeform 7"/>
              <p:cNvSpPr>
                <a:spLocks noChangeArrowheads="1"/>
              </p:cNvSpPr>
              <p:nvPr/>
            </p:nvSpPr>
            <p:spPr bwMode="auto">
              <a:xfrm>
                <a:off x="8643079" y="3585896"/>
                <a:ext cx="381075" cy="1116922"/>
              </a:xfrm>
              <a:custGeom>
                <a:avLst/>
                <a:gdLst>
                  <a:gd name="T0" fmla="*/ 0 w 1271"/>
                  <a:gd name="T1" fmla="*/ 2859 h 2861"/>
                  <a:gd name="T2" fmla="*/ 1270 w 1271"/>
                  <a:gd name="T3" fmla="*/ 2860 h 2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71" h="2861">
                    <a:moveTo>
                      <a:pt x="0" y="2859"/>
                    </a:moveTo>
                    <a:cubicBezTo>
                      <a:pt x="635" y="0"/>
                      <a:pt x="1270" y="2860"/>
                      <a:pt x="1270" y="2860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82945" tIns="41473" rIns="82945" bIns="41473" anchor="ctr"/>
              <a:lstStyle/>
              <a:p>
                <a:endParaRPr lang="en-US" sz="1600"/>
              </a:p>
            </p:txBody>
          </p:sp>
          <p:sp>
            <p:nvSpPr>
              <p:cNvPr id="11272" name="Freeform 8"/>
              <p:cNvSpPr>
                <a:spLocks noChangeArrowheads="1"/>
              </p:cNvSpPr>
              <p:nvPr/>
            </p:nvSpPr>
            <p:spPr bwMode="auto">
              <a:xfrm>
                <a:off x="7968148" y="1407935"/>
                <a:ext cx="414720" cy="3319549"/>
              </a:xfrm>
              <a:custGeom>
                <a:avLst/>
                <a:gdLst>
                  <a:gd name="T0" fmla="*/ 0 w 1271"/>
                  <a:gd name="T1" fmla="*/ 9999 h 10000"/>
                  <a:gd name="T2" fmla="*/ 1270 w 1271"/>
                  <a:gd name="T3" fmla="*/ 9998 h 1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71" h="10000">
                    <a:moveTo>
                      <a:pt x="0" y="9999"/>
                    </a:moveTo>
                    <a:cubicBezTo>
                      <a:pt x="847" y="0"/>
                      <a:pt x="1270" y="9998"/>
                      <a:pt x="1270" y="9998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82945" tIns="41473" rIns="82945" bIns="41473" anchor="ctr"/>
              <a:lstStyle/>
              <a:p>
                <a:endParaRPr lang="en-US" sz="1600"/>
              </a:p>
            </p:txBody>
          </p:sp>
        </p:grpSp>
        <p:pic>
          <p:nvPicPr>
            <p:cNvPr id="13" name="Picture 12" descr="hgt_genome_46f3_a9e700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84" t="58633"/>
            <a:stretch/>
          </p:blipFill>
          <p:spPr>
            <a:xfrm>
              <a:off x="1728070" y="1189852"/>
              <a:ext cx="5857777" cy="1082248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728070" y="1166707"/>
              <a:ext cx="4932343" cy="1111292"/>
            </a:xfrm>
            <a:prstGeom prst="rect">
              <a:avLst/>
            </a:prstGeom>
            <a:solidFill>
              <a:schemeClr val="bg2">
                <a:alpha val="46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719948" y="1166707"/>
              <a:ext cx="885745" cy="1111292"/>
            </a:xfrm>
            <a:prstGeom prst="rect">
              <a:avLst/>
            </a:prstGeom>
            <a:solidFill>
              <a:schemeClr val="bg2">
                <a:alpha val="46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73470" y="1189852"/>
              <a:ext cx="1499848" cy="5146776"/>
              <a:chOff x="0" y="996692"/>
              <a:chExt cx="1659858" cy="5695855"/>
            </a:xfrm>
          </p:grpSpPr>
          <p:sp>
            <p:nvSpPr>
              <p:cNvPr id="26" name="AutoShape 1"/>
              <p:cNvSpPr>
                <a:spLocks noChangeArrowheads="1"/>
              </p:cNvSpPr>
              <p:nvPr/>
            </p:nvSpPr>
            <p:spPr bwMode="auto">
              <a:xfrm>
                <a:off x="746936" y="3684058"/>
                <a:ext cx="165986" cy="332007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99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82945" tIns="41473" rIns="82945" bIns="41473" anchor="ctr"/>
              <a:lstStyle/>
              <a:p>
                <a:endParaRPr lang="en-US" sz="1200"/>
              </a:p>
            </p:txBody>
          </p:sp>
          <p:sp>
            <p:nvSpPr>
              <p:cNvPr id="27" name="AutoShape 2"/>
              <p:cNvSpPr>
                <a:spLocks noChangeArrowheads="1"/>
              </p:cNvSpPr>
              <p:nvPr/>
            </p:nvSpPr>
            <p:spPr bwMode="auto">
              <a:xfrm>
                <a:off x="746936" y="2156684"/>
                <a:ext cx="165986" cy="332007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99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82945" tIns="41473" rIns="82945" bIns="41473" anchor="ctr"/>
              <a:lstStyle/>
              <a:p>
                <a:endParaRPr lang="en-US" sz="1200"/>
              </a:p>
            </p:txBody>
          </p:sp>
          <p:sp>
            <p:nvSpPr>
              <p:cNvPr id="28" name="Rectangle 3"/>
              <p:cNvSpPr>
                <a:spLocks noChangeArrowheads="1"/>
              </p:cNvSpPr>
              <p:nvPr/>
            </p:nvSpPr>
            <p:spPr bwMode="auto">
              <a:xfrm>
                <a:off x="0" y="996692"/>
                <a:ext cx="1659858" cy="1162022"/>
              </a:xfrm>
              <a:prstGeom prst="rect">
                <a:avLst/>
              </a:prstGeom>
              <a:solidFill>
                <a:srgbClr val="99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81639" tIns="55188" rIns="81639" bIns="40820" anchor="ctr"/>
              <a:lstStyle/>
              <a:p>
                <a:pPr algn="ctr"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sz="1100" dirty="0">
                    <a:solidFill>
                      <a:srgbClr val="000000"/>
                    </a:solidFill>
                  </a:rPr>
                  <a:t>Identify potential </a:t>
                </a:r>
              </a:p>
              <a:p>
                <a:pPr algn="ctr"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clusters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Rectangle 4"/>
              <p:cNvSpPr>
                <a:spLocks noChangeArrowheads="1"/>
              </p:cNvSpPr>
              <p:nvPr/>
            </p:nvSpPr>
            <p:spPr bwMode="auto">
              <a:xfrm>
                <a:off x="0" y="2511755"/>
                <a:ext cx="1659858" cy="1162022"/>
              </a:xfrm>
              <a:prstGeom prst="rect">
                <a:avLst/>
              </a:prstGeom>
              <a:solidFill>
                <a:srgbClr val="99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81639" tIns="55188" rIns="81639" bIns="40820" anchor="ctr"/>
              <a:lstStyle/>
              <a:p>
                <a:pPr algn="ctr"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sz="1100" dirty="0">
                    <a:solidFill>
                      <a:srgbClr val="000000"/>
                    </a:solidFill>
                  </a:rPr>
                  <a:t>Determine </a:t>
                </a:r>
                <a:r>
                  <a:rPr lang="en-US" sz="1100" dirty="0" smtClean="0">
                    <a:solidFill>
                      <a:srgbClr val="000000"/>
                    </a:solidFill>
                  </a:rPr>
                  <a:t>cluster</a:t>
                </a:r>
                <a:r>
                  <a:rPr lang="en-US" sz="1100" dirty="0">
                    <a:solidFill>
                      <a:srgbClr val="000000"/>
                    </a:solidFill>
                  </a:rPr>
                  <a:t> </a:t>
                </a:r>
                <a:r>
                  <a:rPr lang="en-US" sz="1100" dirty="0" smtClean="0">
                    <a:solidFill>
                      <a:srgbClr val="000000"/>
                    </a:solidFill>
                  </a:rPr>
                  <a:t>significance above transcript background</a:t>
                </a:r>
              </a:p>
            </p:txBody>
          </p:sp>
          <p:sp>
            <p:nvSpPr>
              <p:cNvPr id="30" name="Rectangle 5"/>
              <p:cNvSpPr>
                <a:spLocks noChangeArrowheads="1"/>
              </p:cNvSpPr>
              <p:nvPr/>
            </p:nvSpPr>
            <p:spPr bwMode="auto">
              <a:xfrm>
                <a:off x="0" y="4019623"/>
                <a:ext cx="1659858" cy="1162022"/>
              </a:xfrm>
              <a:prstGeom prst="rect">
                <a:avLst/>
              </a:prstGeom>
              <a:solidFill>
                <a:srgbClr val="99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81639" tIns="55188" rIns="81639" bIns="40820" anchor="ctr"/>
              <a:lstStyle/>
              <a:p>
                <a:pPr algn="ctr"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Obtain significant clusters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Rectangle 5"/>
              <p:cNvSpPr>
                <a:spLocks noChangeArrowheads="1"/>
              </p:cNvSpPr>
              <p:nvPr/>
            </p:nvSpPr>
            <p:spPr bwMode="auto">
              <a:xfrm>
                <a:off x="0" y="5530525"/>
                <a:ext cx="1659858" cy="1162022"/>
              </a:xfrm>
              <a:prstGeom prst="rect">
                <a:avLst/>
              </a:prstGeom>
              <a:solidFill>
                <a:srgbClr val="99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81639" tIns="55188" rIns="81639" bIns="40820" anchor="ctr"/>
              <a:lstStyle/>
              <a:p>
                <a:pPr algn="ctr"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Input normalize each cluster to identify CLIP-enriched peaks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AutoShape 1"/>
              <p:cNvSpPr>
                <a:spLocks noChangeArrowheads="1"/>
              </p:cNvSpPr>
              <p:nvPr/>
            </p:nvSpPr>
            <p:spPr bwMode="auto">
              <a:xfrm>
                <a:off x="746936" y="5178975"/>
                <a:ext cx="165986" cy="332007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99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82945" tIns="41473" rIns="82945" bIns="41473" anchor="ctr"/>
              <a:lstStyle/>
              <a:p>
                <a:endParaRPr lang="en-US" sz="1200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754546" y="1176437"/>
              <a:ext cx="1445342" cy="426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Region 1</a:t>
              </a:r>
              <a:endParaRPr lang="en-US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84019" y="1183363"/>
              <a:ext cx="1445342" cy="426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Region 2</a:t>
              </a:r>
              <a:endParaRPr lang="en-US" sz="16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792467" y="2642615"/>
              <a:ext cx="4666536" cy="810131"/>
              <a:chOff x="1880469" y="1319109"/>
              <a:chExt cx="6401291" cy="1111292"/>
            </a:xfrm>
          </p:grpSpPr>
          <p:pic>
            <p:nvPicPr>
              <p:cNvPr id="34" name="Picture 33" descr="hgt_genome_46f3_a9e700.pdf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84" t="58633"/>
              <a:stretch/>
            </p:blipFill>
            <p:spPr>
              <a:xfrm>
                <a:off x="1880469" y="1342254"/>
                <a:ext cx="5857777" cy="1082248"/>
              </a:xfrm>
              <a:prstGeom prst="rect">
                <a:avLst/>
              </a:prstGeom>
            </p:spPr>
          </p:pic>
          <p:sp>
            <p:nvSpPr>
              <p:cNvPr id="35" name="Rectangle 34"/>
              <p:cNvSpPr/>
              <p:nvPr/>
            </p:nvSpPr>
            <p:spPr>
              <a:xfrm>
                <a:off x="1880469" y="1319109"/>
                <a:ext cx="4932343" cy="1111292"/>
              </a:xfrm>
              <a:prstGeom prst="rect">
                <a:avLst/>
              </a:prstGeom>
              <a:solidFill>
                <a:schemeClr val="bg2">
                  <a:alpha val="46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872347" y="1319109"/>
                <a:ext cx="885745" cy="1111292"/>
              </a:xfrm>
              <a:prstGeom prst="rect">
                <a:avLst/>
              </a:prstGeom>
              <a:solidFill>
                <a:schemeClr val="bg2">
                  <a:alpha val="46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906945" y="1328839"/>
                <a:ext cx="1445342" cy="531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Region 1</a:t>
                </a:r>
                <a:endParaRPr lang="en-US" sz="140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836418" y="1335764"/>
                <a:ext cx="1445342" cy="531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Region 2</a:t>
                </a:r>
                <a:endParaRPr lang="en-US" sz="1400" dirty="0"/>
              </a:p>
            </p:txBody>
          </p:sp>
        </p:grpSp>
        <p:cxnSp>
          <p:nvCxnSpPr>
            <p:cNvPr id="8" name="Straight Connector 7"/>
            <p:cNvCxnSpPr/>
            <p:nvPr/>
          </p:nvCxnSpPr>
          <p:spPr>
            <a:xfrm>
              <a:off x="1792467" y="3083864"/>
              <a:ext cx="3595674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431147" y="3236264"/>
              <a:ext cx="641744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293871" y="5442132"/>
              <a:ext cx="3551884" cy="12557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1293"/>
                </a:spcAft>
              </a:pP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Input Normalization:</a:t>
              </a:r>
            </a:p>
            <a:p>
              <a:pPr marL="285750" indent="-285750">
                <a:spcAft>
                  <a:spcPts val="1293"/>
                </a:spcAft>
                <a:buFont typeface="Arial" panose="020B0604020202020204" pitchFamily="34" charset="0"/>
                <a:buChar char="•"/>
              </a:pP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For each cluster, count reads in IP and paired input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&gt; </a:t>
              </a: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determine enrichment and significance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717"/>
            <a:stretch/>
          </p:blipFill>
          <p:spPr>
            <a:xfrm>
              <a:off x="2019607" y="5268966"/>
              <a:ext cx="3141394" cy="1467151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570836" y="1148745"/>
            <a:ext cx="81761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CLIP: RNA transcripts can vary thousand-fold in expression level</a:t>
            </a:r>
          </a:p>
          <a:p>
            <a:r>
              <a:rPr lang="en-US" dirty="0"/>
              <a:t>	=&gt; Identify regions of enrichment above transcript baseline, then </a:t>
            </a:r>
            <a:r>
              <a:rPr lang="en-US" dirty="0" smtClean="0"/>
              <a:t>use </a:t>
            </a:r>
            <a:r>
              <a:rPr lang="en-US" dirty="0"/>
              <a:t>paired </a:t>
            </a:r>
            <a:r>
              <a:rPr lang="en-US" dirty="0" smtClean="0"/>
              <a:t> 	     input </a:t>
            </a:r>
            <a:r>
              <a:rPr lang="en-US" dirty="0"/>
              <a:t>to identify true binding sites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171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6128" y="1714932"/>
            <a:ext cx="8210550" cy="2450090"/>
          </a:xfrm>
        </p:spPr>
        <p:txBody>
          <a:bodyPr/>
          <a:lstStyle/>
          <a:p>
            <a:r>
              <a:rPr lang="en-US" dirty="0" smtClean="0"/>
              <a:t>Binding assays (ChIP-seq for transcription factors, CLIP-seq for RNA binding proteins) have their own quality metrics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5253" y="292634"/>
            <a:ext cx="8808747" cy="955698"/>
          </a:xfrm>
        </p:spPr>
        <p:txBody>
          <a:bodyPr/>
          <a:lstStyle/>
          <a:p>
            <a:r>
              <a:rPr lang="en-US" dirty="0" smtClean="0"/>
              <a:t>Assaying quality of ChIP/CLIP experiments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53" y="5323576"/>
            <a:ext cx="6675727" cy="13514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53" y="2946497"/>
            <a:ext cx="2616144" cy="1820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6764" r="67369" b="52475"/>
          <a:stretch/>
        </p:blipFill>
        <p:spPr>
          <a:xfrm>
            <a:off x="3673117" y="2725101"/>
            <a:ext cx="2588437" cy="2470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59530" r="67155"/>
          <a:stretch/>
        </p:blipFill>
        <p:spPr>
          <a:xfrm>
            <a:off x="6261554" y="2798144"/>
            <a:ext cx="2605355" cy="24523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4314" r="27486" b="93235"/>
          <a:stretch/>
        </p:blipFill>
        <p:spPr>
          <a:xfrm>
            <a:off x="3693899" y="2459102"/>
            <a:ext cx="2645517" cy="2836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4314" t="51155" r="28766" b="43261"/>
          <a:stretch/>
        </p:blipFill>
        <p:spPr>
          <a:xfrm>
            <a:off x="6501007" y="2499797"/>
            <a:ext cx="2575282" cy="23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5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432" y="268146"/>
            <a:ext cx="8875568" cy="111731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do I know if my dataset is ‘good’? (Q/C metrics)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RNA-seq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Binding assays (DNA: ChIP-seq, RNA: CLIP-seq)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are key considerations for experimental design</a:t>
            </a:r>
          </a:p>
          <a:p>
            <a:pPr lvl="1"/>
            <a:r>
              <a:rPr lang="en-US" dirty="0" smtClean="0"/>
              <a:t>RNA-seq – batch effects</a:t>
            </a:r>
            <a:endParaRPr lang="en-US" dirty="0"/>
          </a:p>
          <a:p>
            <a:pPr lvl="1"/>
            <a:r>
              <a:rPr lang="en-US" dirty="0" smtClean="0"/>
              <a:t>ChIP-seq, CLIP-seq – input normalization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can genomics data inform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biology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ChIP/RNA-seq overlap to identify direct transcriptional regulation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CLIP/RNA-seq overlap identifies RNA processing regulation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Integrated analyses to reveal novel mechanisms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93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686" y="291035"/>
            <a:ext cx="8709314" cy="832315"/>
          </a:xfrm>
        </p:spPr>
        <p:txBody>
          <a:bodyPr/>
          <a:lstStyle/>
          <a:p>
            <a:r>
              <a:rPr lang="en-US" dirty="0" smtClean="0"/>
              <a:t>Batch </a:t>
            </a:r>
            <a:r>
              <a:rPr lang="en-US" dirty="0" smtClean="0"/>
              <a:t>effects and batch correction</a:t>
            </a:r>
            <a:endParaRPr lang="en-US" dirty="0"/>
          </a:p>
        </p:txBody>
      </p:sp>
      <p:pic>
        <p:nvPicPr>
          <p:cNvPr id="3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61" y="3906679"/>
            <a:ext cx="2824275" cy="281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939" y="3906838"/>
            <a:ext cx="2838450" cy="282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5172" y="1340702"/>
            <a:ext cx="84595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Subtle differences in experimentation (enzyme age, room temperature</a:t>
            </a:r>
            <a:r>
              <a:rPr lang="en-US" sz="2000" dirty="0" smtClean="0"/>
              <a:t>, kit details, </a:t>
            </a:r>
            <a:r>
              <a:rPr lang="en-US" sz="2000" dirty="0" err="1" smtClean="0"/>
              <a:t>etc</a:t>
            </a:r>
            <a:r>
              <a:rPr lang="en-US" sz="2000" dirty="0" smtClean="0"/>
              <a:t>) can cause subtle changes in resulting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These are often observed as ‘batch effects’ where samples cluster better within their batch than with replicates performed in other batches</a:t>
            </a:r>
            <a:endParaRPr lang="en-US" sz="2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286345" y="2629983"/>
            <a:ext cx="3919849" cy="730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/>
              <a:t>Correlation in splicing changes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59066" y="5197888"/>
            <a:ext cx="1371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Type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489159" y="3232547"/>
            <a:ext cx="217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Normalization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03197" y="3242370"/>
            <a:ext cx="2032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Normalization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248580" y="3583467"/>
            <a:ext cx="25514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24832" y="3593290"/>
            <a:ext cx="26553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46270" y="3537347"/>
            <a:ext cx="71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Batch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00157" y="3547170"/>
            <a:ext cx="71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Batch</a:t>
            </a:r>
            <a:endParaRPr lang="en-US" dirty="0"/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615" y="6328557"/>
            <a:ext cx="756158" cy="372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8304615" y="3598902"/>
            <a:ext cx="63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Batch 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8169631" y="6068383"/>
            <a:ext cx="974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Sample Type</a:t>
            </a:r>
            <a:endParaRPr lang="en-US" sz="1200" dirty="0"/>
          </a:p>
        </p:txBody>
      </p:sp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366" y="3906679"/>
            <a:ext cx="477330" cy="2161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ight Arrow 35"/>
          <p:cNvSpPr/>
          <p:nvPr/>
        </p:nvSpPr>
        <p:spPr>
          <a:xfrm>
            <a:off x="4053075" y="4987531"/>
            <a:ext cx="832310" cy="401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0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 things like ‘which microarray you use’ or ‘which sequencing lane the sample is run in’ can cause batch effects: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Batches can cause significant problems that (sometimes) can’t be corrected after the fact: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2624659"/>
            <a:ext cx="7591425" cy="23812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6287" y="5020113"/>
            <a:ext cx="6705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“</a:t>
            </a:r>
            <a:r>
              <a:rPr lang="en-US" sz="1600" dirty="0"/>
              <a:t>Following publication of their paper in Science Express, </a:t>
            </a:r>
            <a:r>
              <a:rPr lang="en-US" sz="1600" dirty="0" err="1"/>
              <a:t>Sebastiani</a:t>
            </a:r>
            <a:r>
              <a:rPr lang="en-US" sz="1600" dirty="0"/>
              <a:t> et al. were made aware of an inherent defect in the 610-Quad chip that they used to genotype 7% of their discovery set (60 of 801 samples) and 17% of their replication set (44 of 254 samples). This defect may have led to incorrect genotyping of some of the SNPs that </a:t>
            </a:r>
            <a:r>
              <a:rPr lang="en-US" sz="1600" dirty="0" err="1"/>
              <a:t>Sebastiani</a:t>
            </a:r>
            <a:r>
              <a:rPr lang="en-US" sz="1600" dirty="0"/>
              <a:t> et al. used to build their genetic classification model for exceptional longevity. </a:t>
            </a:r>
            <a:r>
              <a:rPr lang="en-US" sz="1600" dirty="0" smtClean="0"/>
              <a:t>“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9" y="2038350"/>
            <a:ext cx="5532127" cy="11698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77" y="1509439"/>
            <a:ext cx="2879407" cy="2137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68" y="3775800"/>
            <a:ext cx="4730732" cy="2987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058" y="3720034"/>
            <a:ext cx="4470326" cy="30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1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03" y="259804"/>
            <a:ext cx="8749597" cy="1099440"/>
          </a:xfrm>
        </p:spPr>
        <p:txBody>
          <a:bodyPr/>
          <a:lstStyle/>
          <a:p>
            <a:r>
              <a:rPr lang="en-US" dirty="0" smtClean="0"/>
              <a:t>Why do ChIP/CLIP need input normalization?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88231" y="1697509"/>
            <a:ext cx="361939" cy="267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4403" y="5985934"/>
            <a:ext cx="335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IP-western indicates immunoprecipitation success…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08365" y="5985933"/>
            <a:ext cx="4898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… but there remains substantial background of other proteins after IP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00"/>
          <a:stretch/>
        </p:blipFill>
        <p:spPr>
          <a:xfrm>
            <a:off x="394403" y="1697509"/>
            <a:ext cx="3044833" cy="40740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8"/>
          <a:stretch/>
        </p:blipFill>
        <p:spPr>
          <a:xfrm>
            <a:off x="3671248" y="1697509"/>
            <a:ext cx="5356966" cy="407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4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432" y="268146"/>
            <a:ext cx="8875568" cy="111731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I know if my dataset is ‘good’? (Q/C metrics)</a:t>
            </a:r>
          </a:p>
          <a:p>
            <a:pPr lvl="1"/>
            <a:r>
              <a:rPr lang="en-US" dirty="0" smtClean="0"/>
              <a:t>RNA-seq</a:t>
            </a:r>
          </a:p>
          <a:p>
            <a:pPr lvl="1"/>
            <a:r>
              <a:rPr lang="en-US" dirty="0" smtClean="0"/>
              <a:t>Binding assays (DNA: ChIP-seq, RNA: CLIP-seq)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are key considerations for experimental design</a:t>
            </a:r>
          </a:p>
          <a:p>
            <a:pPr lvl="1"/>
            <a:r>
              <a:rPr lang="en-US" dirty="0" smtClean="0"/>
              <a:t>RNA-seq – batch effects</a:t>
            </a:r>
            <a:endParaRPr lang="en-US" dirty="0"/>
          </a:p>
          <a:p>
            <a:pPr lvl="1"/>
            <a:r>
              <a:rPr lang="en-US" dirty="0" smtClean="0"/>
              <a:t>ChIP-seq, CLIP-seq – input normalization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How can genomics data inform </a:t>
            </a:r>
            <a:r>
              <a:rPr lang="en-US" dirty="0" smtClean="0"/>
              <a:t>biology</a:t>
            </a:r>
          </a:p>
          <a:p>
            <a:pPr lvl="1"/>
            <a:r>
              <a:rPr lang="en-US" dirty="0" smtClean="0"/>
              <a:t>ChIP/RNA-seq overlap to identify direct transcriptional regulation</a:t>
            </a:r>
          </a:p>
          <a:p>
            <a:pPr lvl="1"/>
            <a:r>
              <a:rPr lang="en-US" dirty="0" smtClean="0"/>
              <a:t>CLIP/RNA-seq overlap identifies RNA processing regulation</a:t>
            </a:r>
          </a:p>
          <a:p>
            <a:pPr lvl="1"/>
            <a:r>
              <a:rPr lang="en-US" dirty="0" smtClean="0"/>
              <a:t>Integrated analyses to reveal novel mechanisms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017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03" y="259804"/>
            <a:ext cx="8749597" cy="1099440"/>
          </a:xfrm>
        </p:spPr>
        <p:txBody>
          <a:bodyPr/>
          <a:lstStyle/>
          <a:p>
            <a:r>
              <a:rPr lang="en-US" dirty="0" smtClean="0"/>
              <a:t>Why input normalize?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2" r="45821" b="49198"/>
          <a:stretch/>
        </p:blipFill>
        <p:spPr>
          <a:xfrm>
            <a:off x="4590973" y="1697509"/>
            <a:ext cx="4274559" cy="3733166"/>
          </a:xfrm>
        </p:spPr>
      </p:pic>
      <p:sp>
        <p:nvSpPr>
          <p:cNvPr id="3" name="Rectangle 2"/>
          <p:cNvSpPr/>
          <p:nvPr/>
        </p:nvSpPr>
        <p:spPr>
          <a:xfrm>
            <a:off x="4588231" y="1697509"/>
            <a:ext cx="361939" cy="267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69201" y="5582438"/>
            <a:ext cx="3918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We see true </a:t>
            </a:r>
            <a:r>
              <a:rPr lang="en-US" dirty="0">
                <a:solidFill>
                  <a:prstClr val="black"/>
                </a:solidFill>
              </a:rPr>
              <a:t>signal is highly enriched above </a:t>
            </a:r>
            <a:r>
              <a:rPr lang="en-US" dirty="0" smtClean="0">
                <a:solidFill>
                  <a:prstClr val="black"/>
                </a:solidFill>
              </a:rPr>
              <a:t>background…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721" y="1982657"/>
            <a:ext cx="4049585" cy="2990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69201" y="5771658"/>
            <a:ext cx="3918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… </a:t>
            </a:r>
            <a:r>
              <a:rPr lang="en-US" dirty="0">
                <a:solidFill>
                  <a:prstClr val="black"/>
                </a:solidFill>
              </a:rPr>
              <a:t>but </a:t>
            </a:r>
            <a:r>
              <a:rPr lang="en-US" dirty="0" smtClean="0">
                <a:solidFill>
                  <a:prstClr val="black"/>
                </a:solidFill>
              </a:rPr>
              <a:t>there is mRNA </a:t>
            </a:r>
            <a:r>
              <a:rPr lang="en-US" dirty="0">
                <a:solidFill>
                  <a:prstClr val="black"/>
                </a:solidFill>
              </a:rPr>
              <a:t>background at nearly all abundant </a:t>
            </a:r>
            <a:r>
              <a:rPr lang="en-US" dirty="0" smtClean="0">
                <a:solidFill>
                  <a:prstClr val="black"/>
                </a:solidFill>
              </a:rPr>
              <a:t>genes</a:t>
            </a:r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03" y="2065441"/>
            <a:ext cx="3858449" cy="384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1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03" y="259804"/>
            <a:ext cx="8749597" cy="109944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Input normalization removes false-positives and identifies confident binding sites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394403" y="1897167"/>
            <a:ext cx="361939" cy="267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17"/>
          <a:stretch/>
        </p:blipFill>
        <p:spPr>
          <a:xfrm>
            <a:off x="255917" y="1795856"/>
            <a:ext cx="4265284" cy="19920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8"/>
          <a:stretch/>
        </p:blipFill>
        <p:spPr>
          <a:xfrm>
            <a:off x="255917" y="4281348"/>
            <a:ext cx="4265284" cy="19651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35"/>
          <a:stretch/>
        </p:blipFill>
        <p:spPr>
          <a:xfrm>
            <a:off x="4864737" y="3177569"/>
            <a:ext cx="4015429" cy="220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1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3" y="125638"/>
            <a:ext cx="8515350" cy="1054600"/>
          </a:xfrm>
        </p:spPr>
        <p:txBody>
          <a:bodyPr/>
          <a:lstStyle/>
          <a:p>
            <a:r>
              <a:rPr lang="en-US" dirty="0" smtClean="0"/>
              <a:t>Controls are key to distinguish true from false-positive signals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97" b="-1"/>
          <a:stretch/>
        </p:blipFill>
        <p:spPr>
          <a:xfrm>
            <a:off x="996558" y="3343810"/>
            <a:ext cx="7683421" cy="3514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39" y="1295888"/>
            <a:ext cx="4175415" cy="1499492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39" y="1295888"/>
            <a:ext cx="4175415" cy="1932272"/>
          </a:xfrm>
        </p:spPr>
      </p:pic>
    </p:spTree>
    <p:extLst>
      <p:ext uri="{BB962C8B-B14F-4D97-AF65-F5344CB8AC3E}">
        <p14:creationId xmlns:p14="http://schemas.microsoft.com/office/powerpoint/2010/main" val="423743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432" y="268146"/>
            <a:ext cx="8875568" cy="111731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do I know if my dataset is ‘good’? (Q/C metrics)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RNA-seq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Binding assays (DNA: ChIP-seq, RNA: CLIP-seq)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are key considerations for experimental design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RNA-seq – batch effects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ChIP-seq, CLIP-seq – input normalization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How can genomics data inform </a:t>
            </a:r>
            <a:r>
              <a:rPr lang="en-US" dirty="0" smtClean="0"/>
              <a:t>biology</a:t>
            </a:r>
          </a:p>
          <a:p>
            <a:pPr lvl="1"/>
            <a:r>
              <a:rPr lang="en-US" dirty="0" smtClean="0"/>
              <a:t>ChIP/RNA-seq overlap to identify direct transcriptional regulation</a:t>
            </a:r>
          </a:p>
          <a:p>
            <a:pPr lvl="1"/>
            <a:r>
              <a:rPr lang="en-US" dirty="0" smtClean="0"/>
              <a:t>CLIP/RNA-seq overlap identifies RNA processing regulation</a:t>
            </a:r>
          </a:p>
          <a:p>
            <a:pPr lvl="1"/>
            <a:r>
              <a:rPr lang="en-US" dirty="0" smtClean="0"/>
              <a:t>Integrated analyses to reveal novel mechanisms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761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294017"/>
            <a:ext cx="8839200" cy="9698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Overlapping ChIP targets with knockdown-</a:t>
            </a:r>
            <a:r>
              <a:rPr lang="en-US" dirty="0" err="1" smtClean="0"/>
              <a:t>RNAseq</a:t>
            </a:r>
            <a:r>
              <a:rPr lang="en-US" dirty="0" smtClean="0"/>
              <a:t> identifies directly regulated genes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953000" y="1891315"/>
            <a:ext cx="41910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112" t="598"/>
          <a:stretch/>
        </p:blipFill>
        <p:spPr>
          <a:xfrm>
            <a:off x="662152" y="1557967"/>
            <a:ext cx="2845511" cy="50180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41435" y="6521929"/>
            <a:ext cx="13149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Broz </a:t>
            </a:r>
            <a:r>
              <a:rPr lang="en-US" sz="1400" i="1" dirty="0" smtClean="0"/>
              <a:t>et al</a:t>
            </a:r>
            <a:r>
              <a:rPr lang="en-US" sz="1400" dirty="0" smtClean="0"/>
              <a:t>. 2013</a:t>
            </a:r>
            <a:endParaRPr lang="en-US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609" t="-772" r="39749" b="772"/>
          <a:stretch/>
        </p:blipFill>
        <p:spPr>
          <a:xfrm>
            <a:off x="4057650" y="1606176"/>
            <a:ext cx="4686300" cy="24669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60489" t="2648" r="3387"/>
          <a:stretch/>
        </p:blipFill>
        <p:spPr>
          <a:xfrm>
            <a:off x="4953001" y="4050497"/>
            <a:ext cx="2886856" cy="24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3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1" y="1733347"/>
            <a:ext cx="3305504" cy="435133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9558" y="286603"/>
            <a:ext cx="8584442" cy="1023582"/>
          </a:xfrm>
        </p:spPr>
        <p:txBody>
          <a:bodyPr>
            <a:normAutofit/>
          </a:bodyPr>
          <a:lstStyle/>
          <a:p>
            <a:r>
              <a:rPr lang="en-US" dirty="0" smtClean="0"/>
              <a:t>Combining RNA-seq and public ChIP-seq resources to screen for novel regulators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33701" y="6138515"/>
            <a:ext cx="313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O’Brown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2014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17660" y="1469534"/>
            <a:ext cx="4104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Ex: http</a:t>
            </a:r>
            <a:r>
              <a:rPr lang="en-US" dirty="0"/>
              <a:t>://amp.pharm.mssm.edu/Enrichr/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496" y="1838866"/>
            <a:ext cx="3682399" cy="21001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557" y="4042237"/>
            <a:ext cx="3476275" cy="268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5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10" y="143480"/>
            <a:ext cx="8575590" cy="1706698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An “RNA-centric” view of RBP-binding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2400" dirty="0" smtClean="0"/>
              <a:t>‘</a:t>
            </a:r>
            <a:r>
              <a:rPr lang="en-US" sz="2400" i="1" dirty="0" smtClean="0"/>
              <a:t>in silico </a:t>
            </a:r>
            <a:r>
              <a:rPr lang="en-US" sz="2400" dirty="0" smtClean="0"/>
              <a:t>screen’ of a desired RNA against all CLIP datasets to identify the best-binding RBPs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" t="3604" r="72087" b="47568"/>
          <a:stretch/>
        </p:blipFill>
        <p:spPr>
          <a:xfrm>
            <a:off x="460808" y="2271485"/>
            <a:ext cx="1990332" cy="439601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750457" y="2097313"/>
            <a:ext cx="6185642" cy="4254451"/>
            <a:chOff x="2750457" y="2097313"/>
            <a:chExt cx="6185642" cy="425445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694" r="24707"/>
            <a:stretch/>
          </p:blipFill>
          <p:spPr>
            <a:xfrm>
              <a:off x="2811628" y="2155371"/>
              <a:ext cx="6124471" cy="4196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" name="Rectangle 2"/>
            <p:cNvSpPr/>
            <p:nvPr/>
          </p:nvSpPr>
          <p:spPr>
            <a:xfrm>
              <a:off x="2750457" y="2097314"/>
              <a:ext cx="239486" cy="348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64989" y="2097313"/>
              <a:ext cx="239486" cy="348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4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60" y="1733266"/>
            <a:ext cx="5754869" cy="504284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CLIP overlaps with knockdown-</a:t>
            </a:r>
            <a:r>
              <a:rPr lang="en-US" dirty="0" err="1" smtClean="0"/>
              <a:t>RNAseq</a:t>
            </a:r>
            <a:r>
              <a:rPr lang="en-US" dirty="0" smtClean="0"/>
              <a:t> identifies novel regulators of RNA stability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89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157309"/>
            <a:ext cx="8839200" cy="9516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‘Splicing maps’ mark RBP regulation around alternative splicing events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37" y="1278842"/>
            <a:ext cx="5753693" cy="23695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612" y="4542019"/>
            <a:ext cx="7177959" cy="1928734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4283691">
            <a:off x="4434232" y="3935339"/>
            <a:ext cx="527154" cy="3897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1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218" y="274831"/>
            <a:ext cx="8839782" cy="1011709"/>
          </a:xfrm>
        </p:spPr>
        <p:txBody>
          <a:bodyPr>
            <a:noAutofit/>
          </a:bodyPr>
          <a:lstStyle/>
          <a:p>
            <a:r>
              <a:rPr lang="en-US" sz="3200" dirty="0" smtClean="0"/>
              <a:t>Splicing map reveals genome-wide evidence for branch point / 3’SS competition model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66" y="1425990"/>
            <a:ext cx="8135104" cy="341017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23"/>
          <a:stretch/>
        </p:blipFill>
        <p:spPr>
          <a:xfrm>
            <a:off x="221974" y="3552669"/>
            <a:ext cx="4833162" cy="3081237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404978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432" y="268146"/>
            <a:ext cx="8875568" cy="1117310"/>
          </a:xfrm>
        </p:spPr>
        <p:txBody>
          <a:bodyPr/>
          <a:lstStyle/>
          <a:p>
            <a:r>
              <a:rPr lang="en-US" dirty="0" smtClean="0"/>
              <a:t>RNA-seq: a quick reminder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41475"/>
            <a:ext cx="7786255" cy="541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6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736" y="155061"/>
            <a:ext cx="8997264" cy="98793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eCLIP identifies binding throughout transcripts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84" y="1691428"/>
            <a:ext cx="3773472" cy="4270294"/>
          </a:xfrm>
        </p:spPr>
      </p:pic>
    </p:spTree>
    <p:extLst>
      <p:ext uri="{BB962C8B-B14F-4D97-AF65-F5344CB8AC3E}">
        <p14:creationId xmlns:p14="http://schemas.microsoft.com/office/powerpoint/2010/main" val="36231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28" y="1641645"/>
            <a:ext cx="7597981" cy="4991315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61628" y="189421"/>
            <a:ext cx="8282372" cy="1234644"/>
          </a:xfrm>
        </p:spPr>
        <p:txBody>
          <a:bodyPr>
            <a:noAutofit/>
          </a:bodyPr>
          <a:lstStyle/>
          <a:p>
            <a:r>
              <a:rPr lang="en-US" sz="3600" dirty="0" smtClean="0"/>
              <a:t>Meta-gene plots reveal RBP binding </a:t>
            </a:r>
            <a:br>
              <a:rPr lang="en-US" sz="3600" dirty="0" smtClean="0"/>
            </a:br>
            <a:r>
              <a:rPr lang="en-US" sz="3600" dirty="0" smtClean="0"/>
              <a:t>locations and suggests function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1359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2" y="2312089"/>
            <a:ext cx="8848371" cy="294945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of epigenetic mark ChIP-seq reveals chromatin 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99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43" y="1532263"/>
            <a:ext cx="8763832" cy="499366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48586" y="185477"/>
            <a:ext cx="8495414" cy="11464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/>
              <a:t>Clustering of peak-level overlaps identifies known and novel RBP clusters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3607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6"/>
          <a:stretch/>
        </p:blipFill>
        <p:spPr>
          <a:xfrm>
            <a:off x="119922" y="1631763"/>
            <a:ext cx="3927422" cy="4857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586" y="185477"/>
            <a:ext cx="8495414" cy="11464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Clustering of peak-level overlaps identifies known and novel RBP clusters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786" y="2718064"/>
            <a:ext cx="4639331" cy="256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1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432" y="268146"/>
            <a:ext cx="8875568" cy="111731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I know if my dataset is ‘good’? (Q/C metrics)</a:t>
            </a:r>
          </a:p>
          <a:p>
            <a:pPr lvl="1"/>
            <a:r>
              <a:rPr lang="en-US" dirty="0" smtClean="0"/>
              <a:t>RNA-seq</a:t>
            </a:r>
          </a:p>
          <a:p>
            <a:pPr lvl="1"/>
            <a:r>
              <a:rPr lang="en-US" dirty="0"/>
              <a:t>Binding assays (DNA: ChIP-seq, RNA: CLIP-seq)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are key considerations for experimental design</a:t>
            </a:r>
          </a:p>
          <a:p>
            <a:pPr lvl="1"/>
            <a:r>
              <a:rPr lang="en-US" dirty="0" smtClean="0"/>
              <a:t>RNA-seq – batch effects</a:t>
            </a:r>
            <a:endParaRPr lang="en-US" dirty="0"/>
          </a:p>
          <a:p>
            <a:pPr lvl="1"/>
            <a:r>
              <a:rPr lang="en-US" dirty="0" smtClean="0"/>
              <a:t>ChIP-seq, CLIP-seq – input normalization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How can genomics data inform </a:t>
            </a:r>
            <a:r>
              <a:rPr lang="en-US" dirty="0" smtClean="0"/>
              <a:t>biology</a:t>
            </a:r>
          </a:p>
          <a:p>
            <a:pPr lvl="1"/>
            <a:r>
              <a:rPr lang="en-US" dirty="0" smtClean="0"/>
              <a:t>ChIP/RNA-seq overlap to identify direct transcriptional regulation</a:t>
            </a:r>
          </a:p>
          <a:p>
            <a:pPr lvl="1"/>
            <a:r>
              <a:rPr lang="en-US" dirty="0" smtClean="0"/>
              <a:t>CLIP/RNA-seq overlap identifies RNA processing regulation</a:t>
            </a:r>
          </a:p>
          <a:p>
            <a:pPr lvl="1"/>
            <a:r>
              <a:rPr lang="en-US" dirty="0" smtClean="0"/>
              <a:t>Integrated analyses to reveal novel mechanisms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747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515350" cy="1214292"/>
          </a:xfrm>
        </p:spPr>
        <p:txBody>
          <a:bodyPr/>
          <a:lstStyle/>
          <a:p>
            <a:r>
              <a:rPr lang="en-US" dirty="0" smtClean="0"/>
              <a:t>Identifying differential expression from RNA-seq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6"/>
          <a:stretch/>
        </p:blipFill>
        <p:spPr>
          <a:xfrm>
            <a:off x="201730" y="2222257"/>
            <a:ext cx="5413838" cy="3721343"/>
          </a:xfrm>
        </p:spPr>
      </p:pic>
      <p:sp>
        <p:nvSpPr>
          <p:cNvPr id="6" name="TextBox 5"/>
          <p:cNvSpPr txBox="1"/>
          <p:nvPr/>
        </p:nvSpPr>
        <p:spPr>
          <a:xfrm>
            <a:off x="5223164" y="5842454"/>
            <a:ext cx="3571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DESeq2 – quantitative analysis of RNA-</a:t>
            </a:r>
            <a:r>
              <a:rPr lang="en-US" dirty="0" err="1" smtClean="0"/>
              <a:t>seq</a:t>
            </a:r>
            <a:r>
              <a:rPr lang="en-US" dirty="0" smtClean="0"/>
              <a:t> data to identify differential expressed genes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7" y="1894768"/>
            <a:ext cx="8429782" cy="38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56832"/>
            <a:ext cx="7886700" cy="1325563"/>
          </a:xfrm>
        </p:spPr>
        <p:txBody>
          <a:bodyPr/>
          <a:lstStyle/>
          <a:p>
            <a:r>
              <a:rPr lang="en-US" dirty="0" smtClean="0"/>
              <a:t>	What makes an RNA-seq experiment 	‘good quality’?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5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435" y="235527"/>
            <a:ext cx="8419653" cy="827673"/>
          </a:xfrm>
        </p:spPr>
        <p:txBody>
          <a:bodyPr/>
          <a:lstStyle/>
          <a:p>
            <a:r>
              <a:rPr lang="en-US" dirty="0" smtClean="0"/>
              <a:t>RNA-seq: standards &amp; best practices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315" y="1257669"/>
            <a:ext cx="5251230" cy="2086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315" y="3538761"/>
            <a:ext cx="5201354" cy="32182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300980"/>
            <a:ext cx="370741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https://www.encodeproject.org/rna-seq/long-rnas/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Each replicate should have 30 million aligned reads, although older projects aimed for 20 million reads.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Replicate concordance: the gene level quantification should have a Spearman correlation of &gt;0.9 between isogenic replicates and &gt;0.8 between </a:t>
            </a:r>
            <a:r>
              <a:rPr lang="en-US" dirty="0" err="1" smtClean="0"/>
              <a:t>anisogenic</a:t>
            </a:r>
            <a:r>
              <a:rPr lang="en-US" dirty="0" smtClean="0"/>
              <a:t> replicates (i.e. replicates from different donors).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19" y="1376257"/>
            <a:ext cx="14763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3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582" y="268142"/>
            <a:ext cx="8437418" cy="895639"/>
          </a:xfrm>
        </p:spPr>
        <p:txBody>
          <a:bodyPr/>
          <a:lstStyle/>
          <a:p>
            <a:r>
              <a:rPr lang="en-US" dirty="0" smtClean="0"/>
              <a:t>Considering RNA-</a:t>
            </a:r>
            <a:r>
              <a:rPr lang="en-US" dirty="0" err="1" smtClean="0"/>
              <a:t>seq</a:t>
            </a:r>
            <a:r>
              <a:rPr lang="en-US" dirty="0" smtClean="0"/>
              <a:t> quality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928992"/>
            <a:ext cx="7886700" cy="4068403"/>
          </a:xfrm>
        </p:spPr>
      </p:pic>
    </p:spTree>
    <p:extLst>
      <p:ext uri="{BB962C8B-B14F-4D97-AF65-F5344CB8AC3E}">
        <p14:creationId xmlns:p14="http://schemas.microsoft.com/office/powerpoint/2010/main" val="371610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868" y="209195"/>
            <a:ext cx="8917131" cy="1095069"/>
          </a:xfrm>
        </p:spPr>
        <p:txBody>
          <a:bodyPr>
            <a:normAutofit/>
          </a:bodyPr>
          <a:lstStyle/>
          <a:p>
            <a:r>
              <a:rPr lang="en-US" dirty="0" smtClean="0"/>
              <a:t>Removing PCR duplicates with Unique Molecular Identifiers (UMIs)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62"/>
          <a:stretch/>
        </p:blipFill>
        <p:spPr>
          <a:xfrm>
            <a:off x="6082377" y="1883058"/>
            <a:ext cx="2320766" cy="4351338"/>
          </a:xfrm>
        </p:spPr>
      </p:pic>
      <p:sp>
        <p:nvSpPr>
          <p:cNvPr id="5" name="TextBox 4"/>
          <p:cNvSpPr txBox="1"/>
          <p:nvPr/>
        </p:nvSpPr>
        <p:spPr>
          <a:xfrm>
            <a:off x="6082377" y="6234396"/>
            <a:ext cx="2096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Kivioja</a:t>
            </a:r>
            <a:r>
              <a:rPr lang="en-US" dirty="0" smtClean="0"/>
              <a:t> T., </a:t>
            </a:r>
            <a:r>
              <a:rPr lang="en-US" i="1" dirty="0" smtClean="0"/>
              <a:t>et al</a:t>
            </a:r>
            <a:r>
              <a:rPr lang="en-US" dirty="0" smtClean="0"/>
              <a:t>. 2011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61" b="49579"/>
          <a:stretch/>
        </p:blipFill>
        <p:spPr>
          <a:xfrm>
            <a:off x="1286436" y="1722058"/>
            <a:ext cx="3788709" cy="205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5635" y="3836002"/>
            <a:ext cx="49599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Amplification by PCR creates multiple copies of each molecule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Too little starting material leads to ‘bottlenecking’ – pileup of PCR duplicate reads at specific 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be detected and removed by adding Unique Molecular Identifiers (UMIs) = random barcodes prior to PCR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8144" y="157309"/>
            <a:ext cx="8395855" cy="1283564"/>
          </a:xfrm>
        </p:spPr>
        <p:txBody>
          <a:bodyPr/>
          <a:lstStyle/>
          <a:p>
            <a:r>
              <a:rPr lang="en-US" dirty="0" smtClean="0"/>
              <a:t>RNA quality can dramatically effect</a:t>
            </a:r>
            <a:br>
              <a:rPr lang="en-US" dirty="0" smtClean="0"/>
            </a:br>
            <a:r>
              <a:rPr lang="en-US" dirty="0" smtClean="0"/>
              <a:t>RNA-seq coverage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26" y="2087697"/>
            <a:ext cx="4531446" cy="37258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13335" y="1718365"/>
            <a:ext cx="2974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mRNA only </a:t>
            </a:r>
            <a:r>
              <a:rPr lang="en-US" dirty="0" smtClean="0"/>
              <a:t>-&gt; </a:t>
            </a:r>
            <a:r>
              <a:rPr lang="en-US" dirty="0" err="1" smtClean="0"/>
              <a:t>PolyA</a:t>
            </a:r>
            <a:r>
              <a:rPr lang="en-US" dirty="0" smtClean="0"/>
              <a:t> selection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45344" y="2077683"/>
            <a:ext cx="28241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(All mRNAs are </a:t>
            </a:r>
            <a:r>
              <a:rPr lang="en-US" dirty="0" err="1" smtClean="0"/>
              <a:t>polyadenylated</a:t>
            </a:r>
            <a:r>
              <a:rPr lang="en-US" dirty="0" smtClean="0"/>
              <a:t> at the 3’ end – can use d(T)</a:t>
            </a:r>
            <a:r>
              <a:rPr lang="en-US" baseline="-25000" dirty="0" smtClean="0"/>
              <a:t>25</a:t>
            </a:r>
            <a:r>
              <a:rPr lang="en-US" dirty="0" smtClean="0"/>
              <a:t> beads to select)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899" y="3278012"/>
            <a:ext cx="2079431" cy="33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1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4548</TotalTime>
  <Words>1102</Words>
  <Application>Microsoft Office PowerPoint</Application>
  <PresentationFormat>On-screen Show (4:3)</PresentationFormat>
  <Paragraphs>155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ＭＳ Ｐゴシック</vt:lpstr>
      <vt:lpstr>Arial</vt:lpstr>
      <vt:lpstr>Calibri</vt:lpstr>
      <vt:lpstr>Calibri Light</vt:lpstr>
      <vt:lpstr>DejaVu Sans</vt:lpstr>
      <vt:lpstr>Office Theme</vt:lpstr>
      <vt:lpstr>BIOM200 Bioinformatics</vt:lpstr>
      <vt:lpstr>Outline</vt:lpstr>
      <vt:lpstr>RNA-seq: a quick reminder</vt:lpstr>
      <vt:lpstr>Identifying differential expression from RNA-seq</vt:lpstr>
      <vt:lpstr> What makes an RNA-seq experiment  ‘good quality’?</vt:lpstr>
      <vt:lpstr>RNA-seq: standards &amp; best practices</vt:lpstr>
      <vt:lpstr>Considering RNA-seq quality</vt:lpstr>
      <vt:lpstr>Removing PCR duplicates with Unique Molecular Identifiers (UMIs)</vt:lpstr>
      <vt:lpstr>RNA quality can dramatically effect RNA-seq coverage</vt:lpstr>
      <vt:lpstr>RNA quality can dramatically effect RNA-seq coverage</vt:lpstr>
      <vt:lpstr>Binding site-identifying assays (ChIP, CLIP)</vt:lpstr>
      <vt:lpstr>Each step of RNA processing is highly regulated</vt:lpstr>
      <vt:lpstr>PowerPoint Presentation</vt:lpstr>
      <vt:lpstr>CLIP-seq peak identification</vt:lpstr>
      <vt:lpstr>Assaying quality of ChIP/CLIP experiments</vt:lpstr>
      <vt:lpstr>Outline</vt:lpstr>
      <vt:lpstr>Batch effects and batch correction</vt:lpstr>
      <vt:lpstr>Batches can cause significant problems that (sometimes) can’t be corrected after the fact:</vt:lpstr>
      <vt:lpstr>Why do ChIP/CLIP need input normalization?</vt:lpstr>
      <vt:lpstr>Why input normalize?</vt:lpstr>
      <vt:lpstr>Input normalization removes false-positives and identifies confident binding sites</vt:lpstr>
      <vt:lpstr>Controls are key to distinguish true from false-positive signals</vt:lpstr>
      <vt:lpstr>Outline</vt:lpstr>
      <vt:lpstr>Overlapping ChIP targets with knockdown-RNAseq identifies directly regulated genes</vt:lpstr>
      <vt:lpstr>Combining RNA-seq and public ChIP-seq resources to screen for novel regulators</vt:lpstr>
      <vt:lpstr>An “RNA-centric” view of RBP-binding  ‘in silico screen’ of a desired RNA against all CLIP datasets to identify the best-binding RBPs </vt:lpstr>
      <vt:lpstr>CLIP overlaps with knockdown-RNAseq identifies novel regulators of RNA stability</vt:lpstr>
      <vt:lpstr>‘Splicing maps’ mark RBP regulation around alternative splicing events</vt:lpstr>
      <vt:lpstr>Splicing map reveals genome-wide evidence for branch point / 3’SS competition model</vt:lpstr>
      <vt:lpstr>eCLIP identifies binding throughout transcripts</vt:lpstr>
      <vt:lpstr>Meta-gene plots reveal RBP binding  locations and suggests function</vt:lpstr>
      <vt:lpstr>Integration of epigenetic mark ChIP-seq reveals chromatin states</vt:lpstr>
      <vt:lpstr>PowerPoint Presentation</vt:lpstr>
      <vt:lpstr>Clustering of peak-level overlaps identifies known and novel RBP clusters</vt:lpstr>
      <vt:lpstr>Outline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Van Nostrand</dc:creator>
  <cp:lastModifiedBy>Eric Van Nostrand</cp:lastModifiedBy>
  <cp:revision>35</cp:revision>
  <dcterms:created xsi:type="dcterms:W3CDTF">2017-09-30T06:18:49Z</dcterms:created>
  <dcterms:modified xsi:type="dcterms:W3CDTF">2017-10-03T10:08:33Z</dcterms:modified>
</cp:coreProperties>
</file>